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3" r:id="rId3"/>
    <p:sldId id="28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7" autoAdjust="0"/>
    <p:restoredTop sz="94660"/>
  </p:normalViewPr>
  <p:slideViewPr>
    <p:cSldViewPr snapToGrid="0">
      <p:cViewPr varScale="1">
        <p:scale>
          <a:sx n="84" d="100"/>
          <a:sy n="84" d="100"/>
        </p:scale>
        <p:origin x="53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60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215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41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330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6579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0559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46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846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7318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25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83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85646-FAEB-4AB3-A326-0A08349E2827}" type="datetimeFigureOut">
              <a:rPr lang="ru-RU" smtClean="0"/>
              <a:t>17.09.2021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153EF-3B09-4DED-9593-102D562BC4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316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7240" y="220263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Скрытые Марковские модели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898597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621792" y="325435"/>
                <a:ext cx="10817352" cy="60438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Это вероятность частичной последовательности наблюдений от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+1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при нахождении в состоянии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Тем же способом, что и для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можно выполнить итеративные вычисления, но теперь </a:t>
                </a:r>
                <a:r>
                  <a:rPr lang="en-US" sz="20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в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обратном направлении: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𝛽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+1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e>
                        </m:d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𝑖𝑗</m:t>
                            </m:r>
                          </m:sub>
                        </m:sSub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	(4.6)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Переменные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момента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определяются как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)=1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Таким образом можно решить и задачу вычисления оценки в определении вероятности последовательности наблюдений, используя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вместо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начиная с конца последовательности наблюдений и выполняя итерации обратно по времени. Или можно объединить обе переменные и выполнять итерации в прямом </a:t>
                </a:r>
                <a:r>
                  <a:rPr lang="en-US" sz="20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и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обратном направлениях, встретившись в некоторый промежуточный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т. е.: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𝛽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	(4.7)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Тогда: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e>
                        </m:d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e>
                        </m:d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	(4.8)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Теперь определим дополнительную переменную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𝛾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это условная вероятность нахождения в определенном состоянии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последовательности наблюдений: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𝛾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𝑂</m:t>
                            </m:r>
                          </m:e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𝜆</m:t>
                            </m:r>
                          </m:e>
                        </m:d>
                      </m:num>
                      <m:den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(4.9)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792" y="325435"/>
                <a:ext cx="10817352" cy="6043899"/>
              </a:xfrm>
              <a:prstGeom prst="rect">
                <a:avLst/>
              </a:prstGeom>
              <a:blipFill>
                <a:blip r:embed="rId2"/>
                <a:stretch>
                  <a:fillRect l="-563" r="-507" b="-1048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2069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164592" y="0"/>
                <a:ext cx="11558016" cy="37859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Эту формулу можно записать с использованием переменных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следующем виде: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𝛾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e>
                        </m:d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(4.10)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Эта переменная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𝛾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дает решение первой подзадачи о нахождении наиболее вероятного состояния (MPS –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most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probable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state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)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 необходимо просто определить, для какого состояния эта переменная принимает максимальное значение, т. е.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𝑀𝑃𝑆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𝐴𝑟𝑔𝑀𝑎𝑥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𝛾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(4.11)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Теперь решим вторую подзадачу – нахождение наиболее вероятной последовательности состояний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последовательности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такой, что требуется максимизация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По правилу Байеса: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𝑄</m:t>
                        </m:r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𝑄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|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num>
                      <m:den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Учитывая, что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не зависит от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это равнозначно максимизации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592" y="0"/>
                <a:ext cx="11558016" cy="3785908"/>
              </a:xfrm>
              <a:prstGeom prst="rect">
                <a:avLst/>
              </a:prstGeom>
              <a:blipFill>
                <a:blip r:embed="rId2"/>
                <a:stretch>
                  <a:fillRect l="-527" t="-2415" r="-527" b="-77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164592" y="3727703"/>
                <a:ext cx="11558016" cy="31031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Метод получения оптимальной последовательности состояний известен как алгоритм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Витерби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(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Viterbi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), который, как и алгоритм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Forward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, решает задачу итеративно. Прежде чем подробно рассматривать сам алгоритм, необходимо определить дополнительную переменную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𝛿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Эта  переменная дает максимальное значение вероятности частичной последовательности состояний и наблюдений до момента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при нахождении в состоянии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т. е. 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𝑀𝐴𝑋</m:t>
                    </m:r>
                    <m:d>
                      <m:dPr>
                        <m:begChr m:val="["/>
                        <m:endChr m:val="]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 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 …,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 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= 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 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 …,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 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|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𝜆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e>
                    </m:d>
                  </m:oMath>
                </a14:m>
                <a:r>
                  <a:rPr lang="ru-RU" sz="20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(4.12)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Это значение также можно получить итеративным способом: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+1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𝑀𝐴𝑋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(4.13)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592" y="3727703"/>
                <a:ext cx="11558016" cy="3103157"/>
              </a:xfrm>
              <a:prstGeom prst="rect">
                <a:avLst/>
              </a:prstGeom>
              <a:blipFill>
                <a:blip r:embed="rId3"/>
                <a:stretch>
                  <a:fillRect l="-527" r="-527" b="-9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9570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92608" y="153680"/>
            <a:ext cx="11658600" cy="6566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r">
              <a:lnSpc>
                <a:spcPct val="120000"/>
              </a:lnSpc>
              <a:spcAft>
                <a:spcPts val="0"/>
              </a:spcAft>
            </a:pPr>
            <a:r>
              <a:rPr lang="ru-RU" sz="1600" i="1" dirty="0">
                <a:latin typeface="Times New Roman" panose="02020603050405020304" pitchFamily="18" charset="0"/>
                <a:ea typeface="Calibri" panose="020F0502020204030204" pitchFamily="34" charset="0"/>
              </a:rPr>
              <a:t>Алгоритм 4.2. Алгоритм </a:t>
            </a:r>
            <a:r>
              <a:rPr lang="ru-RU" sz="1600" i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Витерби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1600" b="1" dirty="0">
                <a:latin typeface="Arial" panose="020B0604020202020204" pitchFamily="34" charset="0"/>
                <a:ea typeface="Calibri" panose="020F0502020204030204" pitchFamily="34" charset="0"/>
              </a:rPr>
              <a:t>Требования: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 Скрытая </a:t>
            </a:r>
            <a:r>
              <a:rPr lang="ru-RU" sz="1600" dirty="0" err="1">
                <a:latin typeface="Arial" panose="020B0604020202020204" pitchFamily="34" charset="0"/>
                <a:ea typeface="Calibri" panose="020F0502020204030204" pitchFamily="34" charset="0"/>
              </a:rPr>
              <a:t>марковская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 модель λ; Последовательность наблюдений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O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; Количество состояний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N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; Количество наблюдений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= 1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N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Инициализация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δ</a:t>
            </a:r>
            <a:r>
              <a:rPr lang="ru-RU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) =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π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b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O</a:t>
            </a:r>
            <a:r>
              <a:rPr lang="ru-RU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ru-RU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ψ</a:t>
            </a:r>
            <a:r>
              <a:rPr lang="en-US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 = 0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t = 2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T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j = 1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N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9852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Рекурсия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9852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δ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(j) =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MAX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[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δ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–1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a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ij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]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b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j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O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9852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ψ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(j) =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ARGMAX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[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ψ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–1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a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ij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]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310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Завершение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P* =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MAX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[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δ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)]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q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* =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ARGMAX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[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δ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)]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t = T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2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Обратный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проход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q*</a:t>
            </a:r>
            <a:r>
              <a:rPr lang="en-US" sz="16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t–1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 =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ψ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</a:rPr>
              <a:t>q</a:t>
            </a:r>
            <a:r>
              <a:rPr lang="en-US" sz="16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*)</a:t>
            </a:r>
            <a:endParaRPr lang="ru-RU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737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01625" y="190328"/>
            <a:ext cx="1751633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Calibri" panose="020F0502020204030204" pitchFamily="34" charset="0"/>
              </a:rPr>
              <a:t>Обучение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585216" y="766689"/>
                <a:ext cx="10917936" cy="580210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Алгоритм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Баума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–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Велша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определяет параметры скрытой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марковской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количества последовательностей наблюдений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𝐾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Для этого алгоритм максимизирует вероятность модели с учетом наблюдений: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Для скрытой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марковской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модели </a:t>
                </a:r>
                <a:r>
                  <a:rPr lang="en-US" sz="20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с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состояниями и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𝑀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наблюдениями необходимо оценить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</m:t>
                    </m:r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𝑁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p>
                    </m:sSup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×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𝑀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параметров для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 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соответственно.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Нужно определить еще одну вспомогательную переменную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𝜉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вероятность перехода из состояния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состояние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+1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последовательности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-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𝜉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+1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f>
                      <m:fPr>
                        <m:type m:val="li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</m:num>
                      <m:den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(4.14)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Эту формулу можно записать с использованием переменных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𝜉</m:t>
                          </m:r>
                        </m:e>
                        <m:sub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,</m:t>
                          </m:r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e>
                      </m:d>
                      <m:r>
                        <a:rPr lang="ru-RU" sz="20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ru-RU" sz="20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α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e>
                      </m:d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𝑎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</m:t>
                          </m:r>
                        </m:sub>
                      </m:sSub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𝑏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  <m:t>𝑡</m:t>
                          </m:r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mbria Math" panose="02040503050406030204" pitchFamily="18" charset="0"/>
                        </a:rPr>
                        <m:t>(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mbria Math" panose="02040503050406030204" pitchFamily="18" charset="0"/>
                        </a:rPr>
                        <m:t>𝑗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mbria Math" panose="02040503050406030204" pitchFamily="18" charset="0"/>
                        </a:rPr>
                        <m:t>)/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𝑃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(</m:t>
                      </m:r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𝑂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)</m:t>
                      </m:r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Выражение P(O) также можно записать с использованием переменных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:r>
                  <a:rPr lang="ru-RU" sz="2000" dirty="0">
                    <a:effectLst/>
                    <a:latin typeface="Cambria Math" panose="02040503050406030204" pitchFamily="18" charset="0"/>
                    <a:ea typeface="Calibri" panose="020F0502020204030204" pitchFamily="34" charset="0"/>
                    <a:cs typeface="Cambria Math" panose="02040503050406030204" pitchFamily="18" charset="0"/>
                  </a:rPr>
                  <a:t>𝛽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90170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𝜉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e>
                    </m:d>
                    <m:r>
                      <a:rPr lang="ru-RU" sz="20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 sz="20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α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)/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𝑗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ru-RU" sz="20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α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𝑡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𝑗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𝑜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𝑡</m:t>
                                    </m:r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+1</m:t>
                                    </m:r>
                                  </m:sub>
                                </m:sSub>
                              </m:e>
                            </m:d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r>
                  <a:rPr lang="ru-RU" sz="20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(4.15)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Формулу для переменной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𝛾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еще можно записать с применением переменной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𝜉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𝛾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</m:e>
                    </m:nary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216" y="766689"/>
                <a:ext cx="10917936" cy="5802101"/>
              </a:xfrm>
              <a:prstGeom prst="rect">
                <a:avLst/>
              </a:prstGeom>
              <a:blipFill>
                <a:blip r:embed="rId2"/>
                <a:stretch>
                  <a:fillRect l="-3406" t="-105" r="-558" b="-1092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6073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201168" y="143726"/>
                <a:ext cx="11384280" cy="67142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Добавляя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𝛾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всех моментов (интервалов) времени, т. е.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  <m:sup/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e>
                        </m:d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получаем оценку количества случаев, когда цепь находилась в состоянии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а при накопительном суммировании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𝜉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по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т. е.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  <m:sup/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e>
                        </m:d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оценивается количество переходов из состояния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состояние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Таким образом, процедура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Баума-Велша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оценки параметров скрытых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марковских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моделей обобщена в алгоритме 4.3.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Алгоритм 4.3. Алгоритм </a:t>
                </a:r>
                <a:r>
                  <a:rPr lang="ru-RU" sz="20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Баума</a:t>
                </a:r>
                <a:r>
                  <a:rPr lang="ru-RU" sz="20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–</a:t>
                </a:r>
                <a:r>
                  <a:rPr lang="ru-RU" sz="20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Велша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Arial" panose="020B0604020202020204" pitchFamily="34" charset="0"/>
                    <a:ea typeface="Calibri" panose="020F0502020204030204" pitchFamily="34" charset="0"/>
                  </a:rPr>
                  <a:t>1. Оценка априорных вероятностей – количество случаев нахождения в состоянии i в момент времени t.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ct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𝝅</m:t>
                          </m:r>
                        </m:e>
                        <m:sub>
                          <m:r>
                            <a:rPr lang="ru-RU" sz="2000" b="1" i="1" baseline="-250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𝒊</m:t>
                          </m:r>
                        </m:sub>
                      </m:sSub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= </m:t>
                      </m:r>
                      <m:sSub>
                        <m:sSubPr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𝜸</m:t>
                          </m:r>
                        </m:e>
                        <m:sub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𝟏</m:t>
                          </m:r>
                        </m:sub>
                      </m:sSub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(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𝒊</m:t>
                      </m:r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Arial" panose="020B0604020202020204" pitchFamily="34" charset="0"/>
                    <a:ea typeface="Calibri" panose="020F0502020204030204" pitchFamily="34" charset="0"/>
                  </a:rPr>
                  <a:t>2. Оценка вероятностей переходов – количество переходов из состояния i в состояние j по отношению к количеству случаев нахождения в состоянии i.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𝒂</m:t>
                          </m:r>
                        </m:e>
                        <m:sub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𝒊𝒋</m:t>
                          </m:r>
                        </m:sub>
                      </m:sSub>
                      <m:r>
                        <a:rPr lang="en-US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 = 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𝒕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𝝃</m:t>
                              </m:r>
                            </m:e>
                            <m:sub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𝒊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, 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𝒋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)</m:t>
                          </m:r>
                        </m:e>
                      </m:nary>
                      <m:r>
                        <a:rPr lang="en-US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/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𝒕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𝜸</m:t>
                              </m:r>
                            </m:e>
                            <m:sub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𝒕</m:t>
                              </m:r>
                            </m:sub>
                          </m:sSub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( 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𝒋</m:t>
                          </m:r>
                          <m:r>
                            <a:rPr lang="en-US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Arial" panose="020B0604020202020204" pitchFamily="34" charset="0"/>
                    <a:ea typeface="Calibri" panose="020F0502020204030204" pitchFamily="34" charset="0"/>
                  </a:rPr>
                  <a:t>3. Оценка вероятностей наблюдений – количество случаев нахождения в состоянии j при количестве наблюдений k по отношению к количеству случаев нахождения в состоянии j.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𝒃</m:t>
                          </m:r>
                        </m:e>
                        <m:sub>
                          <m: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  <m:t>𝒋𝒌</m:t>
                          </m:r>
                        </m:sub>
                      </m:sSub>
                      <m:r>
                        <a:rPr lang="ru-RU" sz="2000" b="1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ru-RU" sz="2000" b="1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naryPr>
                            <m:sub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PTMono-Regular"/>
                                  <a:cs typeface="PTMono-Regular"/>
                                </a:rPr>
                                <m:t>𝒕</m:t>
                              </m:r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PTMono-Regular"/>
                                  <a:cs typeface="PTMono-Regular"/>
                                </a:rPr>
                                <m:t>,</m:t>
                              </m:r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PTMono-Regular"/>
                                  <a:cs typeface="PTMono-Regular"/>
                                </a:rPr>
                                <m:t>𝑶</m:t>
                              </m:r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PTMono-Regular"/>
                                  <a:cs typeface="PTMono-Regular"/>
                                </a:rPr>
                                <m:t>=</m:t>
                              </m:r>
                              <m:r>
                                <a:rPr lang="ru-RU" sz="2000" b="1" i="1">
                                  <a:latin typeface="Cambria Math" panose="02040503050406030204" pitchFamily="18" charset="0"/>
                                  <a:ea typeface="PTMono-Regular"/>
                                  <a:cs typeface="PTMono-Regular"/>
                                </a:rPr>
                                <m:t>𝒌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  <m:t>𝜸</m:t>
                                  </m:r>
                                </m:e>
                                <m:sub>
                                  <m: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( </m:t>
                              </m:r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𝒋</m:t>
                              </m:r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</m:ctrlPr>
                            </m:naryPr>
                            <m:sub>
                              <m:r>
                                <a:rPr lang="ru-RU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𝒕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  <m:t>𝜸</m:t>
                                  </m:r>
                                </m:e>
                                <m:sub>
                                  <m:r>
                                    <a:rPr lang="ru-RU" sz="2000" b="1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Arial" panose="020B0604020202020204" pitchFamily="34" charset="0"/>
                                    </a:rPr>
                                    <m:t>𝒕</m:t>
                                  </m:r>
                                </m:sub>
                              </m:sSub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( </m:t>
                              </m:r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𝒋</m:t>
                              </m:r>
                              <m:r>
                                <a:rPr lang="en-US" sz="2000" b="1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Arial" panose="020B0604020202020204" pitchFamily="34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168" y="143726"/>
                <a:ext cx="11384280" cy="6714274"/>
              </a:xfrm>
              <a:prstGeom prst="rect">
                <a:avLst/>
              </a:prstGeom>
              <a:blipFill>
                <a:blip r:embed="rId2"/>
                <a:stretch>
                  <a:fillRect l="-535" t="-6812" r="-5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2507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39071" y="126320"/>
            <a:ext cx="2093202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Calibri" panose="020F0502020204030204" pitchFamily="34" charset="0"/>
              </a:rPr>
              <a:t>Расширения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Рисунок 2"/>
          <p:cNvPicPr/>
          <p:nvPr/>
        </p:nvPicPr>
        <p:blipFill rotWithShape="1">
          <a:blip r:embed="rId2"/>
          <a:srcRect l="9345" t="37235" r="81819" b="47668"/>
          <a:stretch/>
        </p:blipFill>
        <p:spPr bwMode="auto">
          <a:xfrm>
            <a:off x="557784" y="877825"/>
            <a:ext cx="4032503" cy="24597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228600" y="3769381"/>
            <a:ext cx="42062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54000" algn="just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Представление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графовых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моделей: а) стандартная (базовая) модель, б) параметрические скрытые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марковские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модели</a:t>
            </a:r>
            <a:r>
              <a:rPr lang="ru-RU" sz="1400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ru-RU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Рисунок 4"/>
          <p:cNvPicPr/>
          <p:nvPr/>
        </p:nvPicPr>
        <p:blipFill rotWithShape="1">
          <a:blip r:embed="rId2"/>
          <a:srcRect l="18694" t="25231" r="70266" b="48207"/>
          <a:stretch/>
        </p:blipFill>
        <p:spPr bwMode="auto">
          <a:xfrm>
            <a:off x="6272784" y="555734"/>
            <a:ext cx="5266944" cy="3851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7013448" y="5195410"/>
            <a:ext cx="42021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Представление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графовых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моделей: в) связные , г) ввода-вывода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930309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/>
          <a:srcRect l="20004" t="35471" r="68501" b="29685"/>
          <a:stretch/>
        </p:blipFill>
        <p:spPr bwMode="auto">
          <a:xfrm>
            <a:off x="237523" y="691006"/>
            <a:ext cx="4075398" cy="34420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393193" y="4264670"/>
            <a:ext cx="39197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Представление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графовых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моделей: д) параллельные, </a:t>
            </a:r>
            <a:b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е) иерархические .</a:t>
            </a:r>
            <a:endParaRPr lang="ru-RU" sz="2000" dirty="0"/>
          </a:p>
        </p:txBody>
      </p:sp>
      <p:pic>
        <p:nvPicPr>
          <p:cNvPr id="4" name="Рисунок 3"/>
          <p:cNvPicPr/>
          <p:nvPr/>
        </p:nvPicPr>
        <p:blipFill rotWithShape="1">
          <a:blip r:embed="rId3"/>
          <a:srcRect l="16300" t="35590" r="73533" b="41522"/>
          <a:stretch/>
        </p:blipFill>
        <p:spPr bwMode="auto">
          <a:xfrm>
            <a:off x="5820790" y="888458"/>
            <a:ext cx="4374769" cy="3047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4877878" y="4112256"/>
            <a:ext cx="6096000" cy="1168077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algn="ctr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Представление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графовых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моделей: ж) динамические байесовские сети со смешанным состоянием, з) скрытые полумарковские модели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861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4279" y="309200"/>
            <a:ext cx="29908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Алгоритм </a:t>
            </a:r>
            <a:r>
              <a:rPr lang="ru-RU" sz="20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PageRank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374904" y="770865"/>
                <a:ext cx="11201400" cy="23379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 smtClean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Вероятность </a:t>
                </a:r>
                <a:r>
                  <a:rPr lang="ru-RU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перехода с веб-страницы </a:t>
                </a:r>
                <a:r>
                  <a:rPr lang="ru-RU" sz="2000" dirty="0" err="1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wi</a:t>
                </a:r>
                <a:r>
                  <a:rPr lang="ru-RU" sz="2000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на любую веб-страницу, на которую указывает одна из существующих гиперссылок,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𝑤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равна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=1/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 Для других веб-страниц, на которые нет гиперссылок с текущей веб-страницы, вероятность перехода равна нулю. При таком подходе в соответствии со структурой WWW можно сформировать матрицу вероятностей переходов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для соответствующей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марковской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цепи. Диаграмма состояний для небольшого примера с тремя веб-страницами показана на рис. 4.4.</a:t>
                </a: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904" y="770865"/>
                <a:ext cx="11201400" cy="2337948"/>
              </a:xfrm>
              <a:prstGeom prst="rect">
                <a:avLst/>
              </a:prstGeom>
              <a:blipFill>
                <a:blip r:embed="rId2"/>
                <a:stretch>
                  <a:fillRect l="-599" r="-544" b="-234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/>
          <p:nvPr/>
        </p:nvPicPr>
        <p:blipFill rotWithShape="1">
          <a:blip r:embed="rId3"/>
          <a:srcRect l="10047" t="19993" r="69380" b="50496"/>
          <a:stretch/>
        </p:blipFill>
        <p:spPr bwMode="auto">
          <a:xfrm>
            <a:off x="2308161" y="3108813"/>
            <a:ext cx="6288786" cy="2822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2308161" y="5995333"/>
            <a:ext cx="6040500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54000" algn="ctr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Небольшой пример для WWW с тремя страницами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14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29184" y="323606"/>
            <a:ext cx="113202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Скрытая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марковская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модель (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Hidden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Markov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model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– HMM) – это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марковская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цепь, в которой состояния не являются непосредственно наблюдаемыми.</a:t>
            </a:r>
            <a:endParaRPr lang="ru-RU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132588" y="1124659"/>
                <a:ext cx="11713464" cy="2308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Например, предположим, что имеются две «неправильные» или несимметричные монеты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Для монеты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более высока вероятность выпадения орлов, а для монеты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более высока вероятность выпадения решек. Некто последовательно подбрасывает эти две монеты, но неизвестно, какая именно монета выбрана в каждом конкретном случае. Можно наблюдать только результаты бросков – орлы или решки: 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О, Р, Р, О, Р, О, О, О, Р, О, Р, О, Р, Р, Р, О, Р, О, О, …</m:t>
                      </m:r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588" y="1124659"/>
                <a:ext cx="11713464" cy="2308324"/>
              </a:xfrm>
              <a:prstGeom prst="rect">
                <a:avLst/>
              </a:prstGeom>
              <a:blipFill>
                <a:blip r:embed="rId2"/>
                <a:stretch>
                  <a:fillRect l="-573" r="-5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438912" y="4237369"/>
                <a:ext cx="11301984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Предположим, что для монеты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вероятность выпадения орлов равна 80 %, а для монеты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𝑀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вероятность выпадения решек равна 80 %. Далее для этого простого примера определены все требуемые параметры, объединенные в табл. 4.1, 4.2 и 4.3.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8912" y="4237369"/>
                <a:ext cx="11301984" cy="1200329"/>
              </a:xfrm>
              <a:prstGeom prst="rect">
                <a:avLst/>
              </a:prstGeom>
              <a:blipFill>
                <a:blip r:embed="rId3"/>
                <a:stretch>
                  <a:fillRect l="-539" r="-539" b="-558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750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00584" y="225653"/>
            <a:ext cx="49194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r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Таблица 4.1. Априорные вероятности (Π) для примера </a:t>
            </a:r>
            <a:b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с несимметричными монетами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Таблица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6770455"/>
                  </p:ext>
                </p:extLst>
              </p:nvPr>
            </p:nvGraphicFramePr>
            <p:xfrm>
              <a:off x="512318" y="1837087"/>
              <a:ext cx="3090419" cy="73152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085823">
                      <a:extLst>
                        <a:ext uri="{9D8B030D-6E8A-4147-A177-3AD203B41FA5}">
                          <a16:colId xmlns:a16="http://schemas.microsoft.com/office/drawing/2014/main" val="1758934368"/>
                        </a:ext>
                      </a:extLst>
                    </a:gridCol>
                    <a:gridCol w="1002298">
                      <a:extLst>
                        <a:ext uri="{9D8B030D-6E8A-4147-A177-3AD203B41FA5}">
                          <a16:colId xmlns:a16="http://schemas.microsoft.com/office/drawing/2014/main" val="4017446259"/>
                        </a:ext>
                      </a:extLst>
                    </a:gridCol>
                    <a:gridCol w="1002298">
                      <a:extLst>
                        <a:ext uri="{9D8B030D-6E8A-4147-A177-3AD203B41FA5}">
                          <a16:colId xmlns:a16="http://schemas.microsoft.com/office/drawing/2014/main" val="2808942339"/>
                        </a:ext>
                      </a:extLst>
                    </a:gridCol>
                  </a:tblGrid>
                  <a:tr h="0">
                    <a:tc rowSpan="2">
                      <a:txBody>
                        <a:bodyPr/>
                        <a:lstStyle/>
                        <a:p>
                          <a:pPr indent="254000" algn="ctr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20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  <a:t/>
                          </a:r>
                          <a:br>
                            <a:rPr lang="ru-RU" sz="2000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</a:b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𝛱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=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69272416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2789278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Таблица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6770455"/>
                  </p:ext>
                </p:extLst>
              </p:nvPr>
            </p:nvGraphicFramePr>
            <p:xfrm>
              <a:off x="512318" y="1837087"/>
              <a:ext cx="3090419" cy="73152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085823">
                      <a:extLst>
                        <a:ext uri="{9D8B030D-6E8A-4147-A177-3AD203B41FA5}">
                          <a16:colId xmlns:a16="http://schemas.microsoft.com/office/drawing/2014/main" val="1758934368"/>
                        </a:ext>
                      </a:extLst>
                    </a:gridCol>
                    <a:gridCol w="1002298">
                      <a:extLst>
                        <a:ext uri="{9D8B030D-6E8A-4147-A177-3AD203B41FA5}">
                          <a16:colId xmlns:a16="http://schemas.microsoft.com/office/drawing/2014/main" val="4017446259"/>
                        </a:ext>
                      </a:extLst>
                    </a:gridCol>
                    <a:gridCol w="1002298">
                      <a:extLst>
                        <a:ext uri="{9D8B030D-6E8A-4147-A177-3AD203B41FA5}">
                          <a16:colId xmlns:a16="http://schemas.microsoft.com/office/drawing/2014/main" val="2808942339"/>
                        </a:ext>
                      </a:extLst>
                    </a:gridCol>
                  </a:tblGrid>
                  <a:tr h="365760">
                    <a:tc rowSpan="2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562" t="-826" r="-186517" b="-16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8485" t="-1639" r="-101212" b="-10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8485" t="-1639" r="-1212" b="-1016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69272416"/>
                      </a:ext>
                    </a:extLst>
                  </a:tr>
                  <a:tr h="36576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8485" t="-103333" r="-101212" b="-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8485" t="-103333" r="-1212" b="-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2789278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Прямоугольник 3"/>
          <p:cNvSpPr/>
          <p:nvPr/>
        </p:nvSpPr>
        <p:spPr>
          <a:xfrm>
            <a:off x="5733288" y="225652"/>
            <a:ext cx="59710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r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Таблица 4.2. Вероятности переходов (A) для примера </a:t>
            </a:r>
            <a:b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с несимметричными монетами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Таблица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6777297"/>
                  </p:ext>
                </p:extLst>
              </p:nvPr>
            </p:nvGraphicFramePr>
            <p:xfrm>
              <a:off x="7333105" y="1471327"/>
              <a:ext cx="4160902" cy="109728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911514">
                      <a:extLst>
                        <a:ext uri="{9D8B030D-6E8A-4147-A177-3AD203B41FA5}">
                          <a16:colId xmlns:a16="http://schemas.microsoft.com/office/drawing/2014/main" val="176582478"/>
                        </a:ext>
                      </a:extLst>
                    </a:gridCol>
                    <a:gridCol w="911514">
                      <a:extLst>
                        <a:ext uri="{9D8B030D-6E8A-4147-A177-3AD203B41FA5}">
                          <a16:colId xmlns:a16="http://schemas.microsoft.com/office/drawing/2014/main" val="702482426"/>
                        </a:ext>
                      </a:extLst>
                    </a:gridCol>
                    <a:gridCol w="1168937">
                      <a:extLst>
                        <a:ext uri="{9D8B030D-6E8A-4147-A177-3AD203B41FA5}">
                          <a16:colId xmlns:a16="http://schemas.microsoft.com/office/drawing/2014/main" val="1819935965"/>
                        </a:ext>
                      </a:extLst>
                    </a:gridCol>
                    <a:gridCol w="1168937">
                      <a:extLst>
                        <a:ext uri="{9D8B030D-6E8A-4147-A177-3AD203B41FA5}">
                          <a16:colId xmlns:a16="http://schemas.microsoft.com/office/drawing/2014/main" val="1075660018"/>
                        </a:ext>
                      </a:extLst>
                    </a:gridCol>
                  </a:tblGrid>
                  <a:tr h="0">
                    <a:tc gridSpan="2"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2000" i="1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  <a:t> </a:t>
                          </a:r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058900152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indent="254000" algn="ctr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𝐴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=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74523887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6088817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Таблица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6777297"/>
                  </p:ext>
                </p:extLst>
              </p:nvPr>
            </p:nvGraphicFramePr>
            <p:xfrm>
              <a:off x="7333105" y="1471327"/>
              <a:ext cx="4160902" cy="109728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911514">
                      <a:extLst>
                        <a:ext uri="{9D8B030D-6E8A-4147-A177-3AD203B41FA5}">
                          <a16:colId xmlns:a16="http://schemas.microsoft.com/office/drawing/2014/main" val="176582478"/>
                        </a:ext>
                      </a:extLst>
                    </a:gridCol>
                    <a:gridCol w="911514">
                      <a:extLst>
                        <a:ext uri="{9D8B030D-6E8A-4147-A177-3AD203B41FA5}">
                          <a16:colId xmlns:a16="http://schemas.microsoft.com/office/drawing/2014/main" val="702482426"/>
                        </a:ext>
                      </a:extLst>
                    </a:gridCol>
                    <a:gridCol w="1168937">
                      <a:extLst>
                        <a:ext uri="{9D8B030D-6E8A-4147-A177-3AD203B41FA5}">
                          <a16:colId xmlns:a16="http://schemas.microsoft.com/office/drawing/2014/main" val="1819935965"/>
                        </a:ext>
                      </a:extLst>
                    </a:gridCol>
                    <a:gridCol w="1168937">
                      <a:extLst>
                        <a:ext uri="{9D8B030D-6E8A-4147-A177-3AD203B41FA5}">
                          <a16:colId xmlns:a16="http://schemas.microsoft.com/office/drawing/2014/main" val="1075660018"/>
                        </a:ext>
                      </a:extLst>
                    </a:gridCol>
                  </a:tblGrid>
                  <a:tr h="365760">
                    <a:tc gridSpan="2"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2000" i="1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  <a:t> </a:t>
                          </a:r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56771" t="-1667" r="-101042" b="-20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6771" t="-1667" r="-1042" b="-20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58900152"/>
                      </a:ext>
                    </a:extLst>
                  </a:tr>
                  <a:tr h="365760">
                    <a:tc rowSpan="2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67" t="-50413" r="-357333" b="-16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667" t="-100000" r="-257333" b="-10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56771" t="-100000" r="-101042" b="-10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6771" t="-100000" r="-1042" b="-1016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74523887"/>
                      </a:ext>
                    </a:extLst>
                  </a:tr>
                  <a:tr h="36576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667" t="-203333" r="-257333" b="-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56771" t="-203333" r="-101042" b="-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6771" t="-203333" r="-1042" b="-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6088817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Прямоугольник 9"/>
          <p:cNvSpPr/>
          <p:nvPr/>
        </p:nvSpPr>
        <p:spPr>
          <a:xfrm>
            <a:off x="100584" y="3115157"/>
            <a:ext cx="52943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r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Таблица 4.3. Вероятности наблюдений (B) для примера </a:t>
            </a:r>
            <a:b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с несимметричными монетами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Таблица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0145191"/>
                  </p:ext>
                </p:extLst>
              </p:nvPr>
            </p:nvGraphicFramePr>
            <p:xfrm>
              <a:off x="512318" y="4862036"/>
              <a:ext cx="4089274" cy="109728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95823">
                      <a:extLst>
                        <a:ext uri="{9D8B030D-6E8A-4147-A177-3AD203B41FA5}">
                          <a16:colId xmlns:a16="http://schemas.microsoft.com/office/drawing/2014/main" val="1871331735"/>
                        </a:ext>
                      </a:extLst>
                    </a:gridCol>
                    <a:gridCol w="895823">
                      <a:extLst>
                        <a:ext uri="{9D8B030D-6E8A-4147-A177-3AD203B41FA5}">
                          <a16:colId xmlns:a16="http://schemas.microsoft.com/office/drawing/2014/main" val="3360755478"/>
                        </a:ext>
                      </a:extLst>
                    </a:gridCol>
                    <a:gridCol w="1148814">
                      <a:extLst>
                        <a:ext uri="{9D8B030D-6E8A-4147-A177-3AD203B41FA5}">
                          <a16:colId xmlns:a16="http://schemas.microsoft.com/office/drawing/2014/main" val="1431938030"/>
                        </a:ext>
                      </a:extLst>
                    </a:gridCol>
                    <a:gridCol w="1148814">
                      <a:extLst>
                        <a:ext uri="{9D8B030D-6E8A-4147-A177-3AD203B41FA5}">
                          <a16:colId xmlns:a16="http://schemas.microsoft.com/office/drawing/2014/main" val="1440898470"/>
                        </a:ext>
                      </a:extLst>
                    </a:gridCol>
                  </a:tblGrid>
                  <a:tr h="0">
                    <a:tc gridSpan="2"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2000" i="1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  <a:t> </a:t>
                          </a:r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40832514"/>
                      </a:ext>
                    </a:extLst>
                  </a:tr>
                  <a:tr h="0">
                    <a:tc rowSpan="2">
                      <a:txBody>
                        <a:bodyPr/>
                        <a:lstStyle/>
                        <a:p>
                          <a:pPr indent="254000" algn="ctr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𝐵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=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0,8</m:t>
                                </m:r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0,5</m:t>
                                </m:r>
                              </m:oMath>
                            </m:oMathPara>
                          </a14:m>
                          <a:endParaRPr lang="ru-RU" sz="20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60396466"/>
                      </a:ext>
                    </a:extLst>
                  </a:tr>
                  <a:tr h="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ru-RU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0,2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0,8</m:t>
                                </m:r>
                              </m:oMath>
                            </m:oMathPara>
                          </a14:m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23289786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Таблица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30145191"/>
                  </p:ext>
                </p:extLst>
              </p:nvPr>
            </p:nvGraphicFramePr>
            <p:xfrm>
              <a:off x="512318" y="4862036"/>
              <a:ext cx="4089274" cy="1097280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95823">
                      <a:extLst>
                        <a:ext uri="{9D8B030D-6E8A-4147-A177-3AD203B41FA5}">
                          <a16:colId xmlns:a16="http://schemas.microsoft.com/office/drawing/2014/main" val="1871331735"/>
                        </a:ext>
                      </a:extLst>
                    </a:gridCol>
                    <a:gridCol w="895823">
                      <a:extLst>
                        <a:ext uri="{9D8B030D-6E8A-4147-A177-3AD203B41FA5}">
                          <a16:colId xmlns:a16="http://schemas.microsoft.com/office/drawing/2014/main" val="3360755478"/>
                        </a:ext>
                      </a:extLst>
                    </a:gridCol>
                    <a:gridCol w="1148814">
                      <a:extLst>
                        <a:ext uri="{9D8B030D-6E8A-4147-A177-3AD203B41FA5}">
                          <a16:colId xmlns:a16="http://schemas.microsoft.com/office/drawing/2014/main" val="1431938030"/>
                        </a:ext>
                      </a:extLst>
                    </a:gridCol>
                    <a:gridCol w="1148814">
                      <a:extLst>
                        <a:ext uri="{9D8B030D-6E8A-4147-A177-3AD203B41FA5}">
                          <a16:colId xmlns:a16="http://schemas.microsoft.com/office/drawing/2014/main" val="1440898470"/>
                        </a:ext>
                      </a:extLst>
                    </a:gridCol>
                  </a:tblGrid>
                  <a:tr h="365760">
                    <a:tc gridSpan="2">
                      <a:txBody>
                        <a:bodyPr/>
                        <a:lstStyle/>
                        <a:p>
                          <a:pPr indent="254000" algn="just">
                            <a:lnSpc>
                              <a:spcPct val="120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2000" i="1" dirty="0">
                              <a:effectLst/>
                              <a:latin typeface="Times New Roman" panose="02020603050405020304" pitchFamily="18" charset="0"/>
                              <a:ea typeface="Calibri" panose="020F0502020204030204" pitchFamily="34" charset="0"/>
                            </a:rPr>
                            <a:t> </a:t>
                          </a:r>
                          <a:endParaRPr lang="ru-RU" sz="20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56915" t="-1667" r="-101596" b="-20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5556" t="-1667" r="-1058" b="-20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0832514"/>
                      </a:ext>
                    </a:extLst>
                  </a:tr>
                  <a:tr h="365760">
                    <a:tc rowSpan="2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80" t="-50413" r="-357823" b="-16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680" t="-100000" r="-257823" b="-10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56915" t="-100000" r="-101596" b="-1016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5556" t="-100000" r="-1058" b="-1016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60396466"/>
                      </a:ext>
                    </a:extLst>
                  </a:tr>
                  <a:tr h="365760">
                    <a:tc v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680" t="-203333" r="-257823" b="-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56915" t="-203333" r="-101596" b="-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5556" t="-203333" r="-1058" b="-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3289786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8932" y="2856291"/>
            <a:ext cx="2487384" cy="185944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Прямоугольник 12"/>
              <p:cNvSpPr/>
              <p:nvPr/>
            </p:nvSpPr>
            <p:spPr>
              <a:xfrm>
                <a:off x="5398007" y="4694872"/>
                <a:ext cx="6096000" cy="193899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indent="450215" algn="ctr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Диаграмма состояния для скрытой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марковской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модели в примере с несимметричными монетами. Показаны два состояния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два наблюдения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(орел)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(решка) с дугами, представляющими переходы и вероятности наблюдений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Прямоугольник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8007" y="4694872"/>
                <a:ext cx="6096000" cy="1938992"/>
              </a:xfrm>
              <a:prstGeom prst="rect">
                <a:avLst/>
              </a:prstGeom>
              <a:blipFill>
                <a:blip r:embed="rId6"/>
                <a:stretch>
                  <a:fillRect b="-314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5529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82296" y="307949"/>
            <a:ext cx="99029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Формально скрытая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марковская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модель определяется следующим образом: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252539" y="839552"/>
                <a:ext cx="512153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множество состояний: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;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39" y="839552"/>
                <a:ext cx="5121530" cy="461665"/>
              </a:xfrm>
              <a:prstGeom prst="rect">
                <a:avLst/>
              </a:prstGeom>
              <a:blipFill>
                <a:blip r:embed="rId2"/>
                <a:stretch>
                  <a:fillRect l="-1308" t="-4000" r="-357" b="-17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252539" y="1301217"/>
                <a:ext cx="5370381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множество наблюдений: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𝑚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;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39" y="1301217"/>
                <a:ext cx="5370381" cy="461665"/>
              </a:xfrm>
              <a:prstGeom prst="rect">
                <a:avLst/>
              </a:prstGeom>
              <a:blipFill>
                <a:blip r:embed="rId3"/>
                <a:stretch>
                  <a:fillRect l="-1249" t="-2632" r="-227" b="-157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252539" y="1762882"/>
                <a:ext cx="11296334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вектор априорных вероятностей: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𝑛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то есть вероятность того,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это начальное состояние модели.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39" y="1762882"/>
                <a:ext cx="11296334" cy="830997"/>
              </a:xfrm>
              <a:prstGeom prst="rect">
                <a:avLst/>
              </a:prstGeom>
              <a:blipFill>
                <a:blip r:embed="rId4"/>
                <a:stretch>
                  <a:fillRect l="-593" t="-2190" r="-539" b="-80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Прямоугольник 5"/>
              <p:cNvSpPr/>
              <p:nvPr/>
            </p:nvSpPr>
            <p:spPr>
              <a:xfrm>
                <a:off x="252539" y="2471753"/>
                <a:ext cx="11402569" cy="20574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матрица вероятностей переходов: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=[1..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𝑛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],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=[1..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𝑛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]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–1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то есть это вероятность того, что система, находящаяся в состоянии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перейдет в состояние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Если для любых двух состояний в модели возможен переход из одного состояние в другое, то </a:t>
                </a:r>
                <a:b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&gt;0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любых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В остальных скрытых моделях для некоторых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вероятность перехода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=0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39" y="2471753"/>
                <a:ext cx="11402569" cy="2057486"/>
              </a:xfrm>
              <a:prstGeom prst="rect">
                <a:avLst/>
              </a:prstGeom>
              <a:blipFill>
                <a:blip r:embed="rId5"/>
                <a:stretch>
                  <a:fillRect l="-588" r="-534" b="-20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Прямоугольник 6"/>
              <p:cNvSpPr/>
              <p:nvPr/>
            </p:nvSpPr>
            <p:spPr>
              <a:xfrm>
                <a:off x="252539" y="4664491"/>
                <a:ext cx="11402569" cy="12299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матрица вероятностей наблюдений: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𝑖𝑗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}, 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=[1..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𝑛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], 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=[1..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𝑚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]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𝑖𝑘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𝑖𝑘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— вероятность того, что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система, находящаяся в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-ом состоянии, выдаст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𝑘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-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тый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символ в наблюдаемую последовательность.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Прямоугольник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39" y="4664491"/>
                <a:ext cx="11402569" cy="1229952"/>
              </a:xfrm>
              <a:prstGeom prst="rect">
                <a:avLst/>
              </a:prstGeom>
              <a:blipFill>
                <a:blip r:embed="rId6"/>
                <a:stretch>
                  <a:fillRect l="-588" r="-534" b="-54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3527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384048" y="0"/>
                <a:ext cx="11375136" cy="4575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Здесь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𝑛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количество состояний,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𝑚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количество наблюдений,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начальное состояние.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Заметим, что полное описание скрытой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марковской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модели состоит из двух параметров модели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описания символов наблюдаемой последовательности и трех массивов вероятностей –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 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Для удобства используется следующую запись в компактной форме: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Скрытая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марковская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модель (первого порядка) обладает следующими свойствами: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марковское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свойство: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–1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–2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,…</m:t>
                          </m:r>
                        </m:e>
                      </m:d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–1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;</m:t>
                      </m:r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стационарный (устойчивый) процесс: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ct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−1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–2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𝑡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–1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ct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, ∀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𝑡</m:t>
                          </m:r>
                        </m:e>
                      </m:d>
                      <m:r>
                        <a:rPr lang="en-US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;</m:t>
                      </m:r>
                    </m:oMath>
                  </m:oMathPara>
                </a14:m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независимость от наблюдений: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–1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,… </m:t>
                          </m:r>
                        </m:e>
                      </m:d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20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ru-RU" sz="20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ru-RU" sz="20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ru-RU" sz="2000" dirty="0"/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048" y="0"/>
                <a:ext cx="11375136" cy="4575099"/>
              </a:xfrm>
              <a:prstGeom prst="rect">
                <a:avLst/>
              </a:prstGeom>
              <a:blipFill>
                <a:blip r:embed="rId2"/>
                <a:stretch>
                  <a:fillRect l="-589" r="-5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4785360" y="4733645"/>
                <a:ext cx="6096000" cy="11680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Эта модель содержит две последовательности случайных переменных: состояние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наблюдение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 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𝑄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5360" y="4733645"/>
                <a:ext cx="6096000" cy="1168077"/>
              </a:xfrm>
              <a:prstGeom prst="rect">
                <a:avLst/>
              </a:prstGeom>
              <a:blipFill>
                <a:blip r:embed="rId3"/>
                <a:stretch>
                  <a:fillRect l="-1000" t="-524" r="-1000" b="-89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/>
          <p:nvPr/>
        </p:nvPicPr>
        <p:blipFill rotWithShape="1">
          <a:blip r:embed="rId4"/>
          <a:srcRect l="14516" t="55892" r="75658" b="26277"/>
          <a:stretch/>
        </p:blipFill>
        <p:spPr bwMode="auto">
          <a:xfrm>
            <a:off x="817372" y="4575098"/>
            <a:ext cx="3013964" cy="16702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384048" y="6245351"/>
            <a:ext cx="65526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Скрытая </a:t>
            </a:r>
            <a:r>
              <a:rPr lang="ru-RU" sz="2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марковская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модель, представленная в виде графа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24495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153752"/>
            <a:ext cx="30437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Calibri" panose="020F0502020204030204" pitchFamily="34" charset="0"/>
              </a:rPr>
              <a:t>Вычисление оценки.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603504" y="724823"/>
                <a:ext cx="11137392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Вычисление оценки заключается в определении вероятности последовательности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3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модели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 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𝐴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𝐵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𝛱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т. е. в оценке вероятности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mbria Math" panose="02040503050406030204" pitchFamily="18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Будут рассмотрены два метода. Сначала будет представлен прямой метод, простейший алгоритм, который стал причиной разработки более эффективного метода. 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504" y="724823"/>
                <a:ext cx="11137392" cy="1569660"/>
              </a:xfrm>
              <a:prstGeom prst="rect">
                <a:avLst/>
              </a:prstGeom>
              <a:blipFill>
                <a:blip r:embed="rId2"/>
                <a:stretch>
                  <a:fillRect l="-547" t="-389" r="-547" b="-428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Прямоугольник 3"/>
          <p:cNvSpPr/>
          <p:nvPr/>
        </p:nvSpPr>
        <p:spPr>
          <a:xfrm>
            <a:off x="-162944" y="2294483"/>
            <a:ext cx="2331472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i="1" dirty="0">
                <a:latin typeface="Times New Roman" panose="02020603050405020304" pitchFamily="18" charset="0"/>
                <a:ea typeface="Calibri" panose="020F0502020204030204" pitchFamily="34" charset="0"/>
              </a:rPr>
              <a:t>Прямой метод.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301752" y="2723896"/>
                <a:ext cx="11740896" cy="38116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Последовательность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3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можно сгенерировать по различным последовательностям состояний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𝑄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так как состояния неизвестны для скрытых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марковских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моделей. Таким образом, для вычисления вероятности последовательности наблюдений можно вычислить ее оценку для конкретной последовательности состояний, а затем прибавить вероятности для всех возможных последовательностей состояний: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𝑃</m:t>
                        </m:r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𝑂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𝑂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		(4.1)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Чтобы получить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нужно просто умножить вероятность начального состояния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на вероятности переходов для последовательности состояний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вероятности наблюдений для последовательности наблюдений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𝜋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12</m:t>
                        </m:r>
                      </m:sub>
                    </m:sSub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…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𝑎</m:t>
                        </m:r>
                      </m:e>
                      <m: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𝑇</m:t>
                            </m:r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−1</m:t>
                            </m:r>
                          </m:e>
                        </m:d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(4.2)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752" y="2723896"/>
                <a:ext cx="11740896" cy="3811684"/>
              </a:xfrm>
              <a:prstGeom prst="rect">
                <a:avLst/>
              </a:prstGeom>
              <a:blipFill>
                <a:blip r:embed="rId3"/>
                <a:stretch>
                  <a:fillRect l="-571" t="-160" r="-519" b="-9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3327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237744" y="161714"/>
                <a:ext cx="11521440" cy="39417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Таким образом, вероятность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 учетом суммирования всех возможных последовательностей состояний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𝑄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равна: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naryPr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𝑄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12</m:t>
                            </m:r>
                          </m:sub>
                        </m:sSub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…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𝑎</m:t>
                            </m:r>
                          </m:e>
                          <m:sub>
                            <m:d>
                              <m:dPr>
                                <m:ctrlP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𝑇</m:t>
                                </m:r>
                                <m:r>
                                  <a:rPr lang="ru-RU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</a:rPr>
                                  <m:t>−1</m:t>
                                </m:r>
                              </m:e>
                            </m:d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𝑇</m:t>
                            </m:r>
                          </m:sub>
                        </m:sSub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𝑇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(</m:t>
                        </m:r>
                        <m:sSub>
                          <m:sSubPr>
                            <m:ctrlPr>
                              <a:rPr lang="ru-RU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</a:rPr>
                              <m:t>𝑇</m:t>
                            </m:r>
                          </m:sub>
                        </m:s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(4.3)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Для модели с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состояниями и длиной (последовательности)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существует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𝑁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возможных последовательностей состояний. Каждый член в выражении суммирования требует выполнения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2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операций. В результате для вычисления оценки требуется количество операций порядка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2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×</m:t>
                    </m:r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𝑁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Например, если рассматривается модель с пятью состояниями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=5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с длиной последовательности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=100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– это обычные параметры для приложений скрытых </a:t>
                </a:r>
                <a:r>
                  <a:rPr lang="ru-RU" sz="2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марковских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моделей, – то количество требуемых операций будет иметь порядок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1072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Очевидно, что необходим более эффективный метод</a:t>
                </a:r>
                <a:endParaRPr lang="ru-RU" sz="2000" dirty="0"/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744" y="161714"/>
                <a:ext cx="11521440" cy="3941785"/>
              </a:xfrm>
              <a:prstGeom prst="rect">
                <a:avLst/>
              </a:prstGeom>
              <a:blipFill>
                <a:blip r:embed="rId2"/>
                <a:stretch>
                  <a:fillRect l="-529" t="-155" r="-529" b="-185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/>
          <p:cNvSpPr/>
          <p:nvPr/>
        </p:nvSpPr>
        <p:spPr>
          <a:xfrm>
            <a:off x="136401" y="4103499"/>
            <a:ext cx="3012941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i="1" dirty="0">
                <a:latin typeface="Times New Roman" panose="02020603050405020304" pitchFamily="18" charset="0"/>
                <a:ea typeface="Calibri" panose="020F0502020204030204" pitchFamily="34" charset="0"/>
              </a:rPr>
              <a:t>Итеративный метод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374903" y="4599379"/>
                <a:ext cx="11513055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Основная идея итеративного метода, также известного как алгоритм </a:t>
                </a:r>
                <a:r>
                  <a:rPr lang="ru-RU" sz="2000" dirty="0" err="1">
                    <a:latin typeface="Times New Roman" panose="02020603050405020304" pitchFamily="18" charset="0"/>
                    <a:ea typeface="Calibri" panose="020F0502020204030204" pitchFamily="34" charset="0"/>
                  </a:rPr>
                  <a:t>Forward</a:t>
                </a: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, заключается в определении оценки вероятностей состояний/наблюдений для каждого интервала времени. То есть вычисляется вероятность частичной последовательности наблюдений до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(начиная с момента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=1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), и на основе этого неполного (промежуточного) результата вычисляется вероятность последовательности наблюдений для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+1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т. д.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903" y="4599379"/>
                <a:ext cx="11513055" cy="1938992"/>
              </a:xfrm>
              <a:prstGeom prst="rect">
                <a:avLst/>
              </a:prstGeom>
              <a:blipFill>
                <a:blip r:embed="rId3"/>
                <a:stretch>
                  <a:fillRect l="-529" r="-582" b="-28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342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246888" y="0"/>
                <a:ext cx="11585448" cy="34163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Сначала необходимо определить вспомогательную переменную, обозначенную как </a:t>
                </a:r>
                <a:r>
                  <a:rPr lang="ru-RU" sz="20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forward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𝑔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(4.4)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Это вероятность частичной последовательности наблюдений до момента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находящаяся в состоянии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𝑞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момент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Итеративный алгоритм состоит из трех основных частей: инициализация, индукция и завершение. На этапе инициализации определяются переменные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𝛼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всех состояний в начальный момент времени. На этапе индукции вычисляются значения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+1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по значениям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𝛼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𝑖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Эти вычисления повторяются от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=2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Наконец, на этапе завершения вычисляется значение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𝑂</m:t>
                        </m:r>
                      </m:e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mbria Math" panose="02040503050406030204" pitchFamily="18" charset="0"/>
                          </a:rPr>
                          <m:t>𝜆</m:t>
                        </m:r>
                      </m:e>
                    </m:d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путем суммирования всех значений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𝛼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Рассмотрим полную процедуру алгоритма 4.1.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6888" y="0"/>
                <a:ext cx="11585448" cy="3416320"/>
              </a:xfrm>
              <a:prstGeom prst="rect">
                <a:avLst/>
              </a:prstGeom>
              <a:blipFill>
                <a:blip r:embed="rId2"/>
                <a:stretch>
                  <a:fillRect l="-579" r="-526" b="-14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/>
          <p:cNvSpPr/>
          <p:nvPr/>
        </p:nvSpPr>
        <p:spPr>
          <a:xfrm>
            <a:off x="320040" y="3319612"/>
            <a:ext cx="11439144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r">
              <a:lnSpc>
                <a:spcPct val="120000"/>
              </a:lnSpc>
              <a:spcAft>
                <a:spcPts val="0"/>
              </a:spcAft>
            </a:pP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</a:rPr>
              <a:t>Алгоритм 4.1. Алгоритм 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Forward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1400" b="1" dirty="0">
                <a:latin typeface="Arial" panose="020B0604020202020204" pitchFamily="34" charset="0"/>
                <a:ea typeface="Calibri" panose="020F0502020204030204" pitchFamily="34" charset="0"/>
              </a:rPr>
              <a:t>Требования: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 Скрытая </a:t>
            </a:r>
            <a:r>
              <a:rPr lang="ru-RU" sz="1400" dirty="0" err="1">
                <a:latin typeface="Arial" panose="020B0604020202020204" pitchFamily="34" charset="0"/>
                <a:ea typeface="Calibri" panose="020F0502020204030204" pitchFamily="34" charset="0"/>
              </a:rPr>
              <a:t>марковская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 модель λ; Последовательность наблюдений O; Количество состояний N; Количество наблюдений T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= 1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N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α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</a:t>
            </a:r>
            <a:r>
              <a:rPr lang="en-US" sz="14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 = P(o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, S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= q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 = 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π</a:t>
            </a:r>
            <a:r>
              <a:rPr lang="en-US" sz="14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 err="1">
                <a:latin typeface="Arial" panose="020B0604020202020204" pitchFamily="34" charset="0"/>
                <a:ea typeface="Calibri" panose="020F0502020204030204" pitchFamily="34" charset="0"/>
              </a:rPr>
              <a:t>b</a:t>
            </a:r>
            <a:r>
              <a:rPr lang="en-US" sz="14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(O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   (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Инициализация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t = 2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T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94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j = 1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 N </a:t>
            </a: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do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98525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α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(j) = [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Σ</a:t>
            </a:r>
            <a:r>
              <a:rPr lang="en-US" sz="14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α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t–1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(i)a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ij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]b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j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(O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   (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Индукция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48310"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b="1" dirty="0">
                <a:latin typeface="Arial" panose="020B0604020202020204" pitchFamily="34" charset="0"/>
                <a:ea typeface="Calibri" panose="020F0502020204030204" pitchFamily="34" charset="0"/>
              </a:rPr>
              <a:t>end for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P(O) = 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Σ</a:t>
            </a:r>
            <a:r>
              <a:rPr lang="en-US" sz="1400" baseline="-25000" dirty="0" err="1">
                <a:latin typeface="Arial" panose="020B0604020202020204" pitchFamily="34" charset="0"/>
                <a:ea typeface="Calibri" panose="020F050202020403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α</a:t>
            </a:r>
            <a:r>
              <a:rPr lang="en-US" sz="1400" baseline="-25000" dirty="0">
                <a:latin typeface="Arial" panose="020B0604020202020204" pitchFamily="34" charset="0"/>
                <a:ea typeface="Calibri" panose="020F0502020204030204" pitchFamily="34" charset="0"/>
              </a:rPr>
              <a:t>T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(i)   (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Завершение</a:t>
            </a:r>
            <a:r>
              <a:rPr lang="en-US" sz="1400" dirty="0"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ru-RU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1400" b="1" dirty="0" err="1">
                <a:latin typeface="Arial" panose="020B0604020202020204" pitchFamily="34" charset="0"/>
                <a:ea typeface="Calibri" panose="020F0502020204030204" pitchFamily="34" charset="0"/>
              </a:rPr>
              <a:t>return</a:t>
            </a:r>
            <a:r>
              <a:rPr lang="ru-RU" sz="1400" dirty="0">
                <a:latin typeface="Arial" panose="020B0604020202020204" pitchFamily="34" charset="0"/>
                <a:ea typeface="Calibri" panose="020F0502020204030204" pitchFamily="34" charset="0"/>
              </a:rPr>
              <a:t> P(O)</a:t>
            </a:r>
            <a:endParaRPr lang="ru-RU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760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Прямоугольник 1"/>
              <p:cNvSpPr/>
              <p:nvPr/>
            </p:nvSpPr>
            <p:spPr>
              <a:xfrm>
                <a:off x="411480" y="87636"/>
                <a:ext cx="11539728" cy="30469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Теперь проанализируем сложность по времени этого итеративного метода. На каждой итерации требуется (приблизительно)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операций умножения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операций сложения, так что для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итераций количество операций будет иметь порядок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𝑁</m:t>
                        </m:r>
                      </m:e>
                      <m:sup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p>
                    </m:sSup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×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Таким образом, сложность по времени от экспоненциальной по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прямого метода снизилась до линейной по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квадратичной по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для итеративного метода. Это существенное уменьшение сложности. Следует отметить, что в большинстве приложений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&gt;&gt;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Если вернуться к примеру с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𝑁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=5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𝑇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=100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то теперь количество операций приблизительно равно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2500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 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Прямоугольник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480" y="87636"/>
                <a:ext cx="11539728" cy="3046988"/>
              </a:xfrm>
              <a:prstGeom prst="rect">
                <a:avLst/>
              </a:prstGeom>
              <a:blipFill>
                <a:blip r:embed="rId2"/>
                <a:stretch>
                  <a:fillRect l="-581" r="-528" b="-16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Прямоугольник 2"/>
          <p:cNvSpPr/>
          <p:nvPr/>
        </p:nvSpPr>
        <p:spPr>
          <a:xfrm>
            <a:off x="0" y="2979353"/>
            <a:ext cx="2759089" cy="4294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0215" algn="just">
              <a:lnSpc>
                <a:spcPct val="120000"/>
              </a:lnSpc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Calibri" panose="020F0502020204030204" pitchFamily="34" charset="0"/>
              </a:rPr>
              <a:t>Оценка состояния</a:t>
            </a:r>
            <a:endParaRPr lang="ru-RU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рямоугольник 3"/>
              <p:cNvSpPr/>
              <p:nvPr/>
            </p:nvSpPr>
            <p:spPr>
              <a:xfrm>
                <a:off x="347472" y="3408767"/>
                <a:ext cx="11539728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Поиск наиболее вероятной последовательности состояний для некоторой последовательности наблюдений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𝑂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={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3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,…}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можно интерпретировать двумя способами: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получение наиболее вероятного состояния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в каждом интервале времени </a:t>
                </a:r>
                <a14:m>
                  <m:oMath xmlns:m="http://schemas.openxmlformats.org/officeDocument/2006/math"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𝑡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;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 algn="just">
                  <a:lnSpc>
                    <a:spcPct val="12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получение наиболее вероятной последовательности состояний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𝑠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 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𝑠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 …, 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𝑠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472" y="3408767"/>
                <a:ext cx="11539728" cy="1569660"/>
              </a:xfrm>
              <a:prstGeom prst="rect">
                <a:avLst/>
              </a:prstGeom>
              <a:blipFill>
                <a:blip r:embed="rId3"/>
                <a:stretch>
                  <a:fillRect l="-581" r="-528" b="-38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рямоугольник 4"/>
              <p:cNvSpPr/>
              <p:nvPr/>
            </p:nvSpPr>
            <p:spPr>
              <a:xfrm>
                <a:off x="326785" y="5060545"/>
                <a:ext cx="10890504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20000"/>
                  </a:lnSpc>
                  <a:spcAft>
                    <a:spcPts val="0"/>
                  </a:spcAft>
                </a:pPr>
                <a:r>
                  <a:rPr lang="ru-RU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В первую очередь необходимо определить несколько дополнительных вспомогательных переменных. Переменная </a:t>
                </a:r>
                <a:r>
                  <a:rPr lang="ru-RU" sz="20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backward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 аналогична переменной </a:t>
                </a:r>
                <a:r>
                  <a:rPr lang="ru-RU" sz="20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forward</a:t>
                </a:r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, но в данном случае мы начинаем с конца последовательности, т. е.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indent="450215" algn="r">
                  <a:lnSpc>
                    <a:spcPct val="120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𝛽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e>
                    </m:d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𝑃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(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+1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+2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,…,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𝑜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𝑇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𝑆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𝑔</m:t>
                        </m:r>
                      </m:e>
                      <m:sub>
                        <m:r>
                          <a:rPr lang="ru-RU" sz="20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𝑖</m:t>
                        </m:r>
                      </m:sub>
                    </m:sSub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|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𝜆</m:t>
                    </m:r>
                    <m:r>
                      <a:rPr lang="ru-RU" sz="20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)</m:t>
                    </m:r>
                  </m:oMath>
                </a14:m>
                <a:r>
                  <a:rPr lang="ru-RU" sz="2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</a:rPr>
                  <a:t>			(4.5)</a:t>
                </a:r>
                <a:endParaRPr lang="ru-RU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Прямоугольник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85" y="5060545"/>
                <a:ext cx="10890504" cy="1569660"/>
              </a:xfrm>
              <a:prstGeom prst="rect">
                <a:avLst/>
              </a:prstGeom>
              <a:blipFill>
                <a:blip r:embed="rId4"/>
                <a:stretch>
                  <a:fillRect l="-616" r="-560" b="-38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72293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767</Words>
  <Application>Microsoft Office PowerPoint</Application>
  <PresentationFormat>Широкоэкранный</PresentationFormat>
  <Paragraphs>155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PTMono-Regular</vt:lpstr>
      <vt:lpstr>Symbol</vt:lpstr>
      <vt:lpstr>Times New Roman</vt:lpstr>
      <vt:lpstr>Тема Office</vt:lpstr>
      <vt:lpstr>Скрытые Марковские модели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ALEKSEY</dc:creator>
  <cp:lastModifiedBy>ALEKSEY</cp:lastModifiedBy>
  <cp:revision>64</cp:revision>
  <dcterms:created xsi:type="dcterms:W3CDTF">2020-10-06T14:10:24Z</dcterms:created>
  <dcterms:modified xsi:type="dcterms:W3CDTF">2021-09-17T16:55:32Z</dcterms:modified>
</cp:coreProperties>
</file>

<file path=docProps/thumbnail.jpeg>
</file>